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394" r:id="rId2"/>
    <p:sldId id="395" r:id="rId3"/>
    <p:sldId id="600" r:id="rId4"/>
    <p:sldId id="632" r:id="rId5"/>
    <p:sldId id="635" r:id="rId6"/>
    <p:sldId id="319" r:id="rId7"/>
    <p:sldId id="396" r:id="rId8"/>
    <p:sldId id="481" r:id="rId9"/>
    <p:sldId id="627" r:id="rId10"/>
    <p:sldId id="496" r:id="rId11"/>
    <p:sldId id="579" r:id="rId12"/>
    <p:sldId id="471" r:id="rId13"/>
    <p:sldId id="634" r:id="rId14"/>
    <p:sldId id="591" r:id="rId15"/>
    <p:sldId id="406" r:id="rId16"/>
    <p:sldId id="498" r:id="rId17"/>
    <p:sldId id="413" r:id="rId18"/>
    <p:sldId id="493" r:id="rId19"/>
    <p:sldId id="633" r:id="rId20"/>
    <p:sldId id="588" r:id="rId21"/>
    <p:sldId id="590" r:id="rId22"/>
    <p:sldId id="499" r:id="rId23"/>
    <p:sldId id="597" r:id="rId24"/>
    <p:sldId id="593" r:id="rId25"/>
    <p:sldId id="415" r:id="rId26"/>
    <p:sldId id="500" r:id="rId27"/>
    <p:sldId id="501" r:id="rId28"/>
    <p:sldId id="630" r:id="rId29"/>
    <p:sldId id="456" r:id="rId30"/>
    <p:sldId id="616" r:id="rId31"/>
    <p:sldId id="617" r:id="rId32"/>
    <p:sldId id="618" r:id="rId33"/>
    <p:sldId id="619" r:id="rId34"/>
    <p:sldId id="620" r:id="rId35"/>
    <p:sldId id="621" r:id="rId36"/>
    <p:sldId id="622" r:id="rId37"/>
    <p:sldId id="623" r:id="rId38"/>
    <p:sldId id="62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F873E55-0001-48CF-A3F9-57493A4F063D}">
          <p14:sldIdLst>
            <p14:sldId id="394"/>
            <p14:sldId id="395"/>
            <p14:sldId id="600"/>
            <p14:sldId id="632"/>
            <p14:sldId id="635"/>
            <p14:sldId id="319"/>
          </p14:sldIdLst>
        </p14:section>
        <p14:section name="Цели на курса и учебна програма" id="{5B87B3D7-979C-49F5-90E4-0381BDEE6FAC}">
          <p14:sldIdLst>
            <p14:sldId id="396"/>
            <p14:sldId id="481"/>
            <p14:sldId id="627"/>
            <p14:sldId id="496"/>
            <p14:sldId id="579"/>
          </p14:sldIdLst>
        </p14:section>
        <p14:section name="Преподаватели" id="{25A2DD18-874E-481F-9E3C-20859EA9F1CC}">
          <p14:sldIdLst>
            <p14:sldId id="471"/>
            <p14:sldId id="634"/>
            <p14:sldId id="591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33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8EAAC692-014C-43D8-BBB6-D5166FE4DBD0}">
          <p14:sldIdLst>
            <p14:sldId id="415"/>
            <p14:sldId id="500"/>
            <p14:sldId id="501"/>
            <p14:sldId id="630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5214" autoAdjust="0"/>
  </p:normalViewPr>
  <p:slideViewPr>
    <p:cSldViewPr showGuides="1">
      <p:cViewPr varScale="1">
        <p:scale>
          <a:sx n="99" d="100"/>
          <a:sy n="99" d="100"/>
        </p:scale>
        <p:origin x="108" y="17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1:16:05.7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1501 0,'-510'0,"479"2,-59 10,58-6,-55 2,-555-9,627 2,1 0,-1 1,1 1,-16 6,28-9,-16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1:16:08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559 27,'0'-1,"0"0,-1 0,1 0,0 0,-1 0,1 0,-1 0,1 0,-1 1,0-1,1 0,-1 0,0 1,1-1,-1 0,0 1,0-1,1 1,-1-1,0 1,0-1,0 1,0-1,0 1,0 0,0 0,-2-1,-31-4,31 5,-58-2,1 2,0 3,-78 14,-23 14,140-29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1:16:50.24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1:16:50.60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1:16:51.1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97EBEAC-252A-4E3A-9AF3-197ACFB552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12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7B61E4-D23F-48DD-9BFF-01B719B858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12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BA60B9B-6854-4B44-B1D2-B2FE037A1C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8528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9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29/programming-basics-with-csharp-march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CSharp-Visual-Studio-2022-Installation-Guidelines.docx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tnetfiddle.net/" TargetMode="External"/><Relationship Id="rId5" Type="http://schemas.openxmlformats.org/officeDocument/2006/relationships/hyperlink" Target="http://www.monodevelop.com/download/" TargetMode="External"/><Relationship Id="rId4" Type="http://schemas.openxmlformats.org/officeDocument/2006/relationships/hyperlink" Target="http://svn.softuni.org/admin/svn/programming-basics-2022/trunk/Installation-Guidelines/01.0%20PB-CSharp-Visual-Studio-2019-Installation-Guidelines.doc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65.png"/><Relationship Id="rId9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bg.it.schwarz/schwarz-it-bulgaria" TargetMode="External"/><Relationship Id="rId26" Type="http://schemas.openxmlformats.org/officeDocument/2006/relationships/hyperlink" Target="https://indeavr.com/" TargetMode="External"/><Relationship Id="rId3" Type="http://schemas.openxmlformats.org/officeDocument/2006/relationships/image" Target="../media/image26.jp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motion-software.com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30.png"/><Relationship Id="rId24" Type="http://schemas.openxmlformats.org/officeDocument/2006/relationships/hyperlink" Target="https://de.draftkings.com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jpe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29.jpg"/><Relationship Id="rId14" Type="http://schemas.openxmlformats.org/officeDocument/2006/relationships/hyperlink" Target="https://taulia.com/company/careers/" TargetMode="External"/><Relationship Id="rId22" Type="http://schemas.openxmlformats.org/officeDocument/2006/relationships/hyperlink" Target="https://pokerstarscareers.com/" TargetMode="External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https://about.softuni.bg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62902"/>
            <a:ext cx="3204342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0" y="17640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CCD828-BB19-4F37-94CB-62AA8723BA1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Преподаватели</a:t>
            </a:r>
            <a:endParaRPr lang="en-US" noProof="1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-85151" y="1378528"/>
            <a:ext cx="8309959" cy="51284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9903" lvl="1" indent="-360363" latinLnBrk="0"/>
            <a:r>
              <a:rPr lang="bg-BG" sz="3600" b="1" dirty="0"/>
              <a:t>Филип Йорданов</a:t>
            </a:r>
          </a:p>
          <a:p>
            <a:pPr marL="1162970" lvl="2" indent="-360363" latinLnBrk="0"/>
            <a:r>
              <a:rPr lang="bg-BG" sz="3400" b="1" dirty="0"/>
              <a:t>Преподавател</a:t>
            </a:r>
            <a:r>
              <a:rPr lang="bg-BG" sz="3400" dirty="0"/>
              <a:t> в СофтУни</a:t>
            </a:r>
          </a:p>
          <a:p>
            <a:pPr marL="1162970" lvl="2" indent="-360363" latinLnBrk="0"/>
            <a:r>
              <a:rPr lang="bg-BG" sz="3400" dirty="0"/>
              <a:t>Завършил </a:t>
            </a:r>
            <a:r>
              <a:rPr lang="en-US" sz="3400" b="1" dirty="0"/>
              <a:t>C# </a:t>
            </a:r>
            <a:r>
              <a:rPr lang="bg-BG" sz="3400" b="1" dirty="0"/>
              <a:t>пътеката </a:t>
            </a:r>
            <a:r>
              <a:rPr lang="bg-BG" sz="3400" dirty="0"/>
              <a:t>в СофтУни</a:t>
            </a:r>
          </a:p>
          <a:p>
            <a:pPr marL="1162970" lvl="2" indent="-360363" latinLnBrk="0"/>
            <a:r>
              <a:rPr lang="en-US" sz="3400" b="1" noProof="1"/>
              <a:t>Senior</a:t>
            </a:r>
            <a:r>
              <a:rPr lang="en-US" sz="3400" noProof="1"/>
              <a:t> Software Engineer </a:t>
            </a:r>
            <a:r>
              <a:rPr lang="bg-BG" sz="3400" noProof="1"/>
              <a:t>в </a:t>
            </a:r>
            <a:r>
              <a:rPr lang="en-US" sz="3400" b="1" noProof="1"/>
              <a:t>coBuilder</a:t>
            </a:r>
          </a:p>
          <a:p>
            <a:pPr marL="1162970" lvl="2" indent="-360363" latinLnBrk="0"/>
            <a:r>
              <a:rPr lang="bg-BG" sz="3400" b="1" noProof="1"/>
              <a:t>Магистър </a:t>
            </a:r>
            <a:r>
              <a:rPr lang="bg-BG" sz="3400" noProof="1"/>
              <a:t>по икономика в </a:t>
            </a:r>
            <a:r>
              <a:rPr lang="bg-BG" sz="3400" b="1" noProof="1"/>
              <a:t>УНСС</a:t>
            </a:r>
          </a:p>
          <a:p>
            <a:pPr marL="1162970" lvl="2" indent="-360363" latinLnBrk="0"/>
            <a:r>
              <a:rPr lang="bg-BG" sz="3400" noProof="1"/>
              <a:t>Обича да </a:t>
            </a:r>
            <a:r>
              <a:rPr lang="bg-BG" sz="3400" b="1" noProof="1"/>
              <a:t>пътува</a:t>
            </a:r>
            <a:r>
              <a:rPr lang="bg-BG" sz="3400" noProof="1"/>
              <a:t> и да </a:t>
            </a:r>
            <a:r>
              <a:rPr lang="bg-BG" sz="3400" b="1" noProof="1"/>
              <a:t>излиза</a:t>
            </a:r>
            <a:r>
              <a:rPr lang="bg-BG" sz="3400" noProof="1"/>
              <a:t> с приятели</a:t>
            </a:r>
          </a:p>
          <a:p>
            <a:pPr marL="1162970" lvl="2" indent="-360363" latinLnBrk="0"/>
            <a:endParaRPr lang="en-US" sz="3400" b="1" noProof="1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3CC060C-ED0B-4F7E-9F65-C75C50762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E65F3-6175-4BF3-823A-D7A99577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" t="480"/>
          <a:stretch/>
        </p:blipFill>
        <p:spPr>
          <a:xfrm>
            <a:off x="8069710" y="1836033"/>
            <a:ext cx="3665090" cy="365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69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156001" y="1269000"/>
            <a:ext cx="7694999" cy="538347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rgbClr val="234465"/>
                </a:solidFill>
                <a:latin typeface="Calibri"/>
              </a:rPr>
              <a:t>Нели Ифандиева</a:t>
            </a:r>
          </a:p>
          <a:p>
            <a:pPr marL="629903" lvl="1" indent="-360363" latinLnBrk="0"/>
            <a:r>
              <a:rPr lang="bg-BG" sz="3600" dirty="0"/>
              <a:t>Завършва </a:t>
            </a:r>
            <a:r>
              <a:rPr lang="en-US" sz="3600" b="1" dirty="0"/>
              <a:t>C# </a:t>
            </a:r>
            <a:r>
              <a:rPr lang="bg-BG" sz="3600" b="1" dirty="0"/>
              <a:t>пътеката </a:t>
            </a:r>
            <a:r>
              <a:rPr lang="bg-BG" sz="3600" dirty="0"/>
              <a:t>в СофтУни</a:t>
            </a:r>
            <a:endParaRPr lang="en-US" sz="3600" dirty="0"/>
          </a:p>
          <a:p>
            <a:pPr marL="629903" lvl="1" indent="-360363" latinLnBrk="0"/>
            <a:r>
              <a:rPr lang="bg-BG" sz="3400" dirty="0">
                <a:solidFill>
                  <a:srgbClr val="234465"/>
                </a:solidFill>
                <a:latin typeface="Calibri"/>
              </a:rPr>
              <a:t>Част от </a:t>
            </a:r>
            <a:r>
              <a:rPr lang="bg-BG" sz="3400" b="1" dirty="0">
                <a:solidFill>
                  <a:srgbClr val="234465"/>
                </a:solidFill>
                <a:latin typeface="Calibri"/>
              </a:rPr>
              <a:t>първото</a:t>
            </a:r>
            <a:r>
              <a:rPr lang="bg-BG" sz="3400" dirty="0">
                <a:solidFill>
                  <a:srgbClr val="234465"/>
                </a:solidFill>
                <a:latin typeface="Calibri"/>
              </a:rPr>
              <a:t> издание на </a:t>
            </a:r>
            <a:r>
              <a:rPr lang="en-US" sz="3400" b="1" dirty="0" err="1">
                <a:solidFill>
                  <a:srgbClr val="234465"/>
                </a:solidFill>
                <a:latin typeface="Calibri"/>
              </a:rPr>
              <a:t>SoftUni</a:t>
            </a:r>
            <a:r>
              <a:rPr lang="en-US" sz="3400" b="1" dirty="0">
                <a:solidFill>
                  <a:srgbClr val="234465"/>
                </a:solidFill>
                <a:latin typeface="Calibri"/>
              </a:rPr>
              <a:t> Bootcamp</a:t>
            </a:r>
          </a:p>
          <a:p>
            <a:pPr marL="629903" lvl="1" indent="-360363" latinLnBrk="0"/>
            <a:r>
              <a:rPr lang="bg-BG" sz="3400" dirty="0">
                <a:solidFill>
                  <a:srgbClr val="234465"/>
                </a:solidFill>
                <a:latin typeface="Calibri"/>
              </a:rPr>
              <a:t>Интерес в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изучаването</a:t>
            </a:r>
            <a:r>
              <a:rPr lang="ru-RU" sz="3400" dirty="0">
                <a:solidFill>
                  <a:srgbClr val="234465"/>
                </a:solidFill>
                <a:latin typeface="Calibri"/>
              </a:rPr>
              <a:t> и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работата</a:t>
            </a:r>
            <a:r>
              <a:rPr lang="ru-RU" sz="3400" dirty="0">
                <a:solidFill>
                  <a:srgbClr val="234465"/>
                </a:solidFill>
                <a:latin typeface="Calibri"/>
              </a:rPr>
              <a:t> на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естествени</a:t>
            </a:r>
            <a:r>
              <a:rPr lang="ru-RU" sz="3400" b="1" dirty="0">
                <a:solidFill>
                  <a:srgbClr val="234465"/>
                </a:solidFill>
                <a:latin typeface="Calibri"/>
              </a:rPr>
              <a:t>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езици</a:t>
            </a:r>
            <a:endParaRPr lang="ru-RU" sz="3400" b="1" dirty="0">
              <a:solidFill>
                <a:srgbClr val="234465"/>
              </a:solidFill>
              <a:latin typeface="Calibri"/>
            </a:endParaRPr>
          </a:p>
          <a:p>
            <a:pPr marL="629903" lvl="1" indent="-360363" latinLnBrk="0"/>
            <a:r>
              <a:rPr lang="ru-RU" sz="3400" dirty="0">
                <a:solidFill>
                  <a:srgbClr val="234465"/>
                </a:solidFill>
                <a:latin typeface="Calibri"/>
              </a:rPr>
              <a:t>Опит в </a:t>
            </a:r>
            <a:r>
              <a:rPr lang="ru-RU" sz="3400" dirty="0" err="1">
                <a:solidFill>
                  <a:srgbClr val="234465"/>
                </a:solidFill>
                <a:latin typeface="Calibri"/>
              </a:rPr>
              <a:t>управлението</a:t>
            </a:r>
            <a:r>
              <a:rPr lang="ru-RU" sz="3400" dirty="0">
                <a:solidFill>
                  <a:srgbClr val="234465"/>
                </a:solidFill>
                <a:latin typeface="Calibri"/>
              </a:rPr>
              <a:t> на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процеси</a:t>
            </a:r>
            <a:r>
              <a:rPr lang="ru-RU" sz="3400" dirty="0">
                <a:solidFill>
                  <a:srgbClr val="234465"/>
                </a:solidFill>
                <a:latin typeface="Calibri"/>
              </a:rPr>
              <a:t> и </a:t>
            </a:r>
            <a:r>
              <a:rPr lang="ru-RU" sz="3400" b="1" dirty="0" err="1">
                <a:solidFill>
                  <a:srgbClr val="234465"/>
                </a:solidFill>
                <a:latin typeface="Calibri"/>
              </a:rPr>
              <a:t>екипи</a:t>
            </a:r>
            <a:endParaRPr lang="ru-RU" sz="3400" b="1" dirty="0">
              <a:solidFill>
                <a:srgbClr val="234465"/>
              </a:solidFill>
              <a:latin typeface="Calibri"/>
            </a:endParaRPr>
          </a:p>
          <a:p>
            <a:pPr marL="269540" lvl="1" indent="0" latinLnBrk="0">
              <a:buNone/>
            </a:pPr>
            <a:endParaRPr lang="bg-BG" sz="3400" b="1" dirty="0">
              <a:solidFill>
                <a:srgbClr val="234465"/>
              </a:solidFill>
              <a:latin typeface="Calibri"/>
            </a:endParaRPr>
          </a:p>
          <a:p>
            <a:pPr marL="609219" lvl="1" indent="0">
              <a:lnSpc>
                <a:spcPct val="100000"/>
              </a:lnSpc>
              <a:buNone/>
            </a:pPr>
            <a:endParaRPr lang="bg-BG" sz="3400" dirty="0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1C749-6CB6-456F-8037-EF8B49EA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256" y="1674000"/>
            <a:ext cx="2685488" cy="39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9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bg-BG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11 април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9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0 април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16 и 17 април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14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март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11 април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за курса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86EC2-2025-4188-99D1-597EA8D4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2439967"/>
            <a:ext cx="4202742" cy="407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</a:t>
            </a:r>
            <a:r>
              <a:rPr lang="bg-BG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bg-BG" dirty="0"/>
              <a:t>Алтернативи: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2019</a:t>
            </a:r>
            <a:endParaRPr lang="bg-BG" b="1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MonoDevelop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Fiddle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(в браузър)</a:t>
            </a:r>
            <a:endParaRPr lang="en-US" dirty="0"/>
          </a:p>
          <a:p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69000"/>
            <a:ext cx="4783357" cy="8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1F246BB-4538-4B04-BBE1-AC3F28CD5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1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#pb-march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346000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75" y="1596789"/>
            <a:ext cx="2545371" cy="4086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1302FE-3034-4F7F-B95D-AED24791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8" y="1909528"/>
            <a:ext cx="7234041" cy="349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242972" y="1046782"/>
            <a:ext cx="1282500" cy="230882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DF773-4219-447B-9DF4-98BAB9FE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9" y="1314000"/>
            <a:ext cx="6804598" cy="364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F8625C-4E19-485A-B857-4E5390D1083A}"/>
                  </a:ext>
                </a:extLst>
              </p14:cNvPr>
              <p14:cNvContentPartPr/>
              <p14:nvPr/>
            </p14:nvContentPartPr>
            <p14:xfrm>
              <a:off x="1355665" y="2800667"/>
              <a:ext cx="540360" cy="17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F8625C-4E19-485A-B857-4E5390D108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025" y="2737667"/>
                <a:ext cx="666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17332D-9471-4D1A-BB3C-FAB0FFEFE2B4}"/>
                  </a:ext>
                </a:extLst>
              </p14:cNvPr>
              <p14:cNvContentPartPr/>
              <p14:nvPr/>
            </p14:nvContentPartPr>
            <p14:xfrm>
              <a:off x="2079625" y="2694827"/>
              <a:ext cx="2016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17332D-9471-4D1A-BB3C-FAB0FFEFE2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6625" y="2632187"/>
                <a:ext cx="32724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434C2A4-07F9-45D1-8C1C-BFB845E85C84}"/>
              </a:ext>
            </a:extLst>
          </p:cNvPr>
          <p:cNvGrpSpPr/>
          <p:nvPr/>
        </p:nvGrpSpPr>
        <p:grpSpPr>
          <a:xfrm>
            <a:off x="9066505" y="4311947"/>
            <a:ext cx="360" cy="360"/>
            <a:chOff x="9066505" y="4311947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CB3195-AC11-444A-8443-BF663D81C154}"/>
                    </a:ext>
                  </a:extLst>
                </p14:cNvPr>
                <p14:cNvContentPartPr/>
                <p14:nvPr/>
              </p14:nvContentPartPr>
              <p14:xfrm>
                <a:off x="9066505" y="4311947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CB3195-AC11-444A-8443-BF663D81C1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03505" y="42489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FC8366-3D46-48EA-BBAD-133E49CC7382}"/>
                    </a:ext>
                  </a:extLst>
                </p14:cNvPr>
                <p14:cNvContentPartPr/>
                <p14:nvPr/>
              </p14:nvContentPartPr>
              <p14:xfrm>
                <a:off x="9066505" y="4311947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FC8366-3D46-48EA-BBAD-133E49CC73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03505" y="42489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23A54B-733F-418E-A370-FC6BAB3DC388}"/>
                  </a:ext>
                </a:extLst>
              </p14:cNvPr>
              <p14:cNvContentPartPr/>
              <p14:nvPr/>
            </p14:nvContentPartPr>
            <p14:xfrm>
              <a:off x="9740425" y="432130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23A54B-733F-418E-A370-FC6BAB3DC3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7785" y="4258307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8AB6A6-0BFF-4FEF-9C85-EF698CB0F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9456" y="2963987"/>
            <a:ext cx="3721938" cy="378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85" y="426685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7196385" y="2399327"/>
            <a:ext cx="1170000" cy="1440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3E345-F6C1-4E83-8148-5B3B227F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0" y="1359000"/>
            <a:ext cx="5562470" cy="2817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s</a:t>
            </a:r>
            <a:r>
              <a:rPr lang="ru-RU" b="1" dirty="0">
                <a:hlinkClick r:id="rId2"/>
              </a:rPr>
              <a:t>li.do</a:t>
            </a:r>
            <a:endParaRPr lang="en-US" b="1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pb-march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70617" y="3065006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D41B5-10CD-4382-B7B1-13DC1716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76" y="2363692"/>
            <a:ext cx="2865000" cy="212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80438-0F27-47BA-A268-D4B32CDA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59" y="2803679"/>
            <a:ext cx="5937010" cy="8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C26B66-F2B1-46C1-8D42-825A0530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951901" y="5484379"/>
            <a:ext cx="1630434" cy="726349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07FDFC9-EF74-453E-B040-EAA3D822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4198113"/>
            <a:ext cx="1524642" cy="91119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BEBE256C-D75B-4AB7-BC64-D8834E8E1C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08" y="5104467"/>
            <a:ext cx="2559362" cy="1529582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0E1B789-56EF-4559-AE2D-0D45D422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06" y="3978641"/>
            <a:ext cx="2428670" cy="1055877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9F96F339-431D-4AA3-A533-8F26B58A9A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0" y="3999956"/>
            <a:ext cx="2265930" cy="876717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56700F1E-7983-45D8-A3B5-F7DFCD2A3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73" y="4908030"/>
            <a:ext cx="1890545" cy="133990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18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452200" cy="30150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86F5880D-349B-4662-ACA1-15597CA56E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5" y="5484379"/>
            <a:ext cx="1830257" cy="876716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26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</TotalTime>
  <Words>1239</Words>
  <Application>Microsoft Office PowerPoint</Application>
  <PresentationFormat>Widescreen</PresentationFormat>
  <Paragraphs>226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за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123</cp:revision>
  <dcterms:created xsi:type="dcterms:W3CDTF">2018-05-23T13:08:44Z</dcterms:created>
  <dcterms:modified xsi:type="dcterms:W3CDTF">2022-02-23T21:18:27Z</dcterms:modified>
  <cp:category>computer programming;programming;software development;software engineering</cp:category>
</cp:coreProperties>
</file>